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  <p:embeddedFont>
      <p:font typeface="Canva Sans Medium" charset="1" panose="020B0603030501040103"/>
      <p:regular r:id="rId23"/>
    </p:embeddedFont>
    <p:embeddedFont>
      <p:font typeface="Canva Sans Medium Italics" charset="1" panose="020B0603030501040103"/>
      <p:regular r:id="rId24"/>
    </p:embeddedFont>
    <p:embeddedFont>
      <p:font typeface="Open Sans" charset="1" panose="020B0606030504020204"/>
      <p:regular r:id="rId25"/>
    </p:embeddedFont>
    <p:embeddedFont>
      <p:font typeface="Open Sans Bold" charset="1" panose="020B0806030504020204"/>
      <p:regular r:id="rId26"/>
    </p:embeddedFont>
    <p:embeddedFont>
      <p:font typeface="Open Sans Italics" charset="1" panose="020B0606030504020204"/>
      <p:regular r:id="rId27"/>
    </p:embeddedFont>
    <p:embeddedFont>
      <p:font typeface="Open Sans Bold Italics" charset="1" panose="020B0806030504020204"/>
      <p:regular r:id="rId28"/>
    </p:embeddedFont>
    <p:embeddedFont>
      <p:font typeface="Open Sans Light" charset="1" panose="020B0306030504020204"/>
      <p:regular r:id="rId29"/>
    </p:embeddedFont>
    <p:embeddedFont>
      <p:font typeface="Open Sans Light Italics" charset="1" panose="020B0306030504020204"/>
      <p:regular r:id="rId30"/>
    </p:embeddedFont>
    <p:embeddedFont>
      <p:font typeface="Open Sans Ultra-Bold" charset="1" panose="00000000000000000000"/>
      <p:regular r:id="rId31"/>
    </p:embeddedFont>
    <p:embeddedFont>
      <p:font typeface="Open Sans Ultra-Bold Italics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aperswithcode.com/dataset/pathvqa" TargetMode="External" Type="http://schemas.openxmlformats.org/officeDocument/2006/relationships/hyperlink"/><Relationship Id="rId4" Target="https://paperswithcode.com/dataset/pathvqa" TargetMode="External" Type="http://schemas.openxmlformats.org/officeDocument/2006/relationships/hyperlink"/><Relationship Id="rId5" Target="https://medium.com/@tezansahu?source=post_page-----d4f57950c867--------------------------------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BFDD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FFF7C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135831" y="1389103"/>
            <a:ext cx="15787100" cy="47625"/>
          </a:xfrm>
          <a:prstGeom prst="line">
            <a:avLst/>
          </a:prstGeom>
          <a:ln cap="rnd" w="19050">
            <a:solidFill>
              <a:srgbClr val="2D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915950" y="5331012"/>
            <a:ext cx="7372050" cy="2974385"/>
          </a:xfrm>
          <a:custGeom>
            <a:avLst/>
            <a:gdLst/>
            <a:ahLst/>
            <a:cxnLst/>
            <a:rect r="r" b="b" t="t" l="l"/>
            <a:pathLst>
              <a:path h="2974385" w="7372050">
                <a:moveTo>
                  <a:pt x="0" y="0"/>
                </a:moveTo>
                <a:lnTo>
                  <a:pt x="7372050" y="0"/>
                </a:lnTo>
                <a:lnTo>
                  <a:pt x="7372050" y="2974385"/>
                </a:lnTo>
                <a:lnTo>
                  <a:pt x="0" y="2974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948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63162" y="133367"/>
            <a:ext cx="5568389" cy="115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spc="-65">
                <a:solidFill>
                  <a:srgbClr val="000000"/>
                </a:solidFill>
                <a:latin typeface="Times New Roman Bold"/>
              </a:rPr>
              <a:t>MEDICAL VQA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826" y="1948978"/>
            <a:ext cx="19492787" cy="62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9"/>
              </a:lnSpc>
              <a:spcBef>
                <a:spcPct val="0"/>
              </a:spcBef>
            </a:pPr>
            <a:r>
              <a:rPr lang="en-US" sz="3320" spc="-36">
                <a:solidFill>
                  <a:srgbClr val="000000"/>
                </a:solidFill>
                <a:latin typeface="Times New Roman Bold"/>
              </a:rPr>
              <a:t>PROBLEM STATEMENT</a:t>
            </a:r>
            <a:r>
              <a:rPr lang="en-US" sz="3320" spc="-36">
                <a:solidFill>
                  <a:srgbClr val="000000"/>
                </a:solidFill>
                <a:latin typeface="Times New Roman"/>
              </a:rPr>
              <a:t>: Web based visual question answering transformer for medical images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826" y="2798092"/>
            <a:ext cx="9811551" cy="55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7"/>
              </a:lnSpc>
              <a:spcBef>
                <a:spcPct val="0"/>
              </a:spcBef>
            </a:pPr>
            <a:r>
              <a:rPr lang="en-US" sz="2905" spc="-31">
                <a:solidFill>
                  <a:srgbClr val="000000"/>
                </a:solidFill>
                <a:latin typeface="Times New Roman Bold"/>
              </a:rPr>
              <a:t>TECH STACK:</a:t>
            </a:r>
            <a:r>
              <a:rPr lang="en-US" sz="2905" spc="-3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905" spc="-31">
                <a:solidFill>
                  <a:srgbClr val="000000"/>
                </a:solidFill>
                <a:latin typeface="Times New Roman"/>
              </a:rPr>
              <a:t>Transformer,Deeplearning,MERN,GPU,cloud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826" y="3595547"/>
            <a:ext cx="10620164" cy="55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7"/>
              </a:lnSpc>
              <a:spcBef>
                <a:spcPct val="0"/>
              </a:spcBef>
            </a:pPr>
            <a:r>
              <a:rPr lang="en-US" sz="2905" spc="-31">
                <a:solidFill>
                  <a:srgbClr val="000000"/>
                </a:solidFill>
                <a:latin typeface="Times New Roman Bold"/>
              </a:rPr>
              <a:t>MODEL: </a:t>
            </a:r>
            <a:r>
              <a:rPr lang="en-US" sz="2905" spc="-31">
                <a:solidFill>
                  <a:srgbClr val="000000"/>
                </a:solidFill>
                <a:latin typeface="Times New Roman"/>
              </a:rPr>
              <a:t>fusion of bert and vit transformers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5826" y="4215478"/>
            <a:ext cx="16022418" cy="55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7"/>
              </a:lnSpc>
              <a:spcBef>
                <a:spcPct val="0"/>
              </a:spcBef>
            </a:pPr>
            <a:r>
              <a:rPr lang="en-US" sz="2905" spc="-31">
                <a:solidFill>
                  <a:srgbClr val="000000"/>
                </a:solidFill>
                <a:latin typeface="Times New Roman Bold"/>
              </a:rPr>
              <a:t>PAPER: </a:t>
            </a:r>
            <a:r>
              <a:rPr lang="en-US" sz="2905" spc="-31">
                <a:solidFill>
                  <a:srgbClr val="000000"/>
                </a:solidFill>
                <a:latin typeface="Times New Roman"/>
              </a:rPr>
              <a:t>Visual question answering with multimodal transformers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5826" y="5774315"/>
            <a:ext cx="9687684" cy="157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7"/>
              </a:lnSpc>
            </a:pPr>
            <a:r>
              <a:rPr lang="en-US" sz="2905" spc="-31" u="sng">
                <a:solidFill>
                  <a:srgbClr val="000000"/>
                </a:solidFill>
                <a:latin typeface="Times New Roman Bold"/>
                <a:hlinkClick r:id="rId3" tooltip="https://paperswithcode.com/dataset/pathvqa"/>
              </a:rPr>
              <a:t>DATASET: PathVQA</a:t>
            </a:r>
          </a:p>
          <a:p>
            <a:pPr>
              <a:lnSpc>
                <a:spcPts val="4067"/>
              </a:lnSpc>
              <a:spcBef>
                <a:spcPct val="0"/>
              </a:spcBef>
            </a:pPr>
            <a:r>
              <a:rPr lang="en-US" sz="2905" spc="-31" u="sng">
                <a:solidFill>
                  <a:srgbClr val="000000"/>
                </a:solidFill>
                <a:latin typeface="Times New Roman"/>
                <a:hlinkClick r:id="rId4" tooltip="https://paperswithcode.com/dataset/pathvqa"/>
              </a:rPr>
              <a:t>(https://drive.google.com/drive/folders/1SLBdnhiReIbyYWbSqgIaPMM_GRZzuzAF?usp=sharing)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826" y="4997361"/>
            <a:ext cx="16022418" cy="55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7"/>
              </a:lnSpc>
              <a:spcBef>
                <a:spcPct val="0"/>
              </a:spcBef>
            </a:pPr>
            <a:r>
              <a:rPr lang="en-US" sz="2905" spc="-31">
                <a:solidFill>
                  <a:srgbClr val="000000"/>
                </a:solidFill>
                <a:latin typeface="Times New Roman Bold"/>
              </a:rPr>
              <a:t>AUTHOR: </a:t>
            </a:r>
            <a:r>
              <a:rPr lang="en-US" sz="2905" spc="-31" u="sng">
                <a:solidFill>
                  <a:srgbClr val="000000"/>
                </a:solidFill>
                <a:latin typeface="Times New Roman"/>
                <a:hlinkClick r:id="rId5" tooltip="https://medium.com/@tezansahu?source=post_page-----d4f57950c867--------------------------------"/>
              </a:rPr>
              <a:t>Tezan Sahu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19533" y="5840990"/>
            <a:ext cx="206797" cy="39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6"/>
              </a:lnSpc>
            </a:pPr>
            <a:r>
              <a:rPr lang="en-US" sz="2332">
                <a:solidFill>
                  <a:srgbClr val="000000"/>
                </a:solidFill>
                <a:latin typeface="Canva Sans Bold"/>
              </a:rPr>
              <a:t>0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15950" y="8305397"/>
            <a:ext cx="7372050" cy="760367"/>
          </a:xfrm>
          <a:custGeom>
            <a:avLst/>
            <a:gdLst/>
            <a:ahLst/>
            <a:cxnLst/>
            <a:rect r="r" b="b" t="t" l="l"/>
            <a:pathLst>
              <a:path h="760367" w="7372050">
                <a:moveTo>
                  <a:pt x="0" y="0"/>
                </a:moveTo>
                <a:lnTo>
                  <a:pt x="7372050" y="0"/>
                </a:lnTo>
                <a:lnTo>
                  <a:pt x="7372050" y="760367"/>
                </a:lnTo>
                <a:lnTo>
                  <a:pt x="0" y="760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7252" r="0" b="-66606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4507" y="1715157"/>
            <a:ext cx="8162807" cy="6139743"/>
          </a:xfrm>
          <a:custGeom>
            <a:avLst/>
            <a:gdLst/>
            <a:ahLst/>
            <a:cxnLst/>
            <a:rect r="r" b="b" t="t" l="l"/>
            <a:pathLst>
              <a:path h="6139743" w="8162807">
                <a:moveTo>
                  <a:pt x="0" y="0"/>
                </a:moveTo>
                <a:lnTo>
                  <a:pt x="8162807" y="0"/>
                </a:lnTo>
                <a:lnTo>
                  <a:pt x="8162807" y="6139743"/>
                </a:lnTo>
                <a:lnTo>
                  <a:pt x="0" y="6139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-70455" t="-44253" r="-68791" b="-346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47083" y="4727878"/>
            <a:ext cx="5306021" cy="49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GELU( 5 * 3072)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7805873" y="6265300"/>
            <a:ext cx="2723358" cy="6"/>
          </a:xfrm>
          <a:prstGeom prst="line">
            <a:avLst/>
          </a:prstGeom>
          <a:ln cap="flat" w="38100">
            <a:solidFill>
              <a:srgbClr val="BF20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7797875" y="5004738"/>
            <a:ext cx="2952950" cy="0"/>
          </a:xfrm>
          <a:prstGeom prst="line">
            <a:avLst/>
          </a:prstGeom>
          <a:ln cap="flat" w="38100">
            <a:solidFill>
              <a:srgbClr val="BF20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10347083" y="3374324"/>
            <a:ext cx="5306021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( 5*3072)  * (3072 * 768)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(5* 768)</a:t>
            </a:r>
          </a:p>
        </p:txBody>
      </p:sp>
      <p:sp>
        <p:nvSpPr>
          <p:cNvPr name="AutoShape 7" id="7"/>
          <p:cNvSpPr/>
          <p:nvPr/>
        </p:nvSpPr>
        <p:spPr>
          <a:xfrm>
            <a:off x="7793377" y="3888681"/>
            <a:ext cx="2952950" cy="0"/>
          </a:xfrm>
          <a:prstGeom prst="line">
            <a:avLst/>
          </a:prstGeom>
          <a:ln cap="flat" w="38100">
            <a:solidFill>
              <a:srgbClr val="BF20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0529231" y="5731899"/>
            <a:ext cx="5306021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( 5*768)  * (768 * 3072)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(5 * 3072)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43397" y="4645378"/>
            <a:ext cx="1265027" cy="498122"/>
            <a:chOff x="0" y="0"/>
            <a:chExt cx="333176" cy="131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3176" cy="131193"/>
            </a:xfrm>
            <a:custGeom>
              <a:avLst/>
              <a:gdLst/>
              <a:ahLst/>
              <a:cxnLst/>
              <a:rect r="r" b="b" t="t" l="l"/>
              <a:pathLst>
                <a:path h="131193" w="333176">
                  <a:moveTo>
                    <a:pt x="0" y="0"/>
                  </a:moveTo>
                  <a:lnTo>
                    <a:pt x="333176" y="0"/>
                  </a:lnTo>
                  <a:lnTo>
                    <a:pt x="333176" y="131193"/>
                  </a:lnTo>
                  <a:lnTo>
                    <a:pt x="0" y="131193"/>
                  </a:lnTo>
                  <a:close/>
                </a:path>
              </a:pathLst>
            </a:custGeom>
            <a:solidFill>
              <a:srgbClr val="021E4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333176" cy="10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619306" y="4633663"/>
            <a:ext cx="913209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FFFFFF"/>
                </a:solidFill>
                <a:latin typeface="Canva Sans"/>
              </a:rPr>
              <a:t>GELU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0417" y="1028700"/>
            <a:ext cx="3086100" cy="3033415"/>
            <a:chOff x="0" y="0"/>
            <a:chExt cx="812800" cy="7989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98924"/>
            </a:xfrm>
            <a:custGeom>
              <a:avLst/>
              <a:gdLst/>
              <a:ahLst/>
              <a:cxnLst/>
              <a:rect r="r" b="b" t="t" l="l"/>
              <a:pathLst>
                <a:path h="7989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98924"/>
                  </a:lnTo>
                  <a:lnTo>
                    <a:pt x="0" y="798924"/>
                  </a:lnTo>
                  <a:close/>
                </a:path>
              </a:pathLst>
            </a:custGeom>
            <a:solidFill>
              <a:srgbClr val="021E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57150"/>
              <a:ext cx="812800" cy="74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  <a:r>
                <a:rPr lang="en-US" sz="2969">
                  <a:solidFill>
                    <a:srgbClr val="FFFFFF"/>
                  </a:solidFill>
                  <a:latin typeface="Open Sans Bold"/>
                </a:rPr>
                <a:t>pooler output </a:t>
              </a:r>
            </a:p>
            <a:p>
              <a:pPr algn="ctr">
                <a:lnSpc>
                  <a:spcPts val="2969"/>
                </a:lnSpc>
              </a:pPr>
              <a:r>
                <a:rPr lang="en-US" sz="2969">
                  <a:solidFill>
                    <a:srgbClr val="FFFFFF"/>
                  </a:solidFill>
                  <a:latin typeface="Open Sans Bold"/>
                </a:rPr>
                <a:t>of text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75682" y="1028700"/>
            <a:ext cx="3086100" cy="3033415"/>
            <a:chOff x="0" y="0"/>
            <a:chExt cx="812800" cy="798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8924"/>
            </a:xfrm>
            <a:custGeom>
              <a:avLst/>
              <a:gdLst/>
              <a:ahLst/>
              <a:cxnLst/>
              <a:rect r="r" b="b" t="t" l="l"/>
              <a:pathLst>
                <a:path h="7989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98924"/>
                  </a:lnTo>
                  <a:lnTo>
                    <a:pt x="0" y="798924"/>
                  </a:lnTo>
                  <a:close/>
                </a:path>
              </a:pathLst>
            </a:custGeom>
            <a:solidFill>
              <a:srgbClr val="021E4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57150"/>
              <a:ext cx="812800" cy="74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  <a:r>
                <a:rPr lang="en-US" sz="2969">
                  <a:solidFill>
                    <a:srgbClr val="FFFFFF"/>
                  </a:solidFill>
                  <a:latin typeface="Open Sans Bold"/>
                </a:rPr>
                <a:t>pooler output of image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8645244" y="4062125"/>
            <a:ext cx="7807" cy="1653003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V="true">
            <a:off x="5080241" y="4081333"/>
            <a:ext cx="8735391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110001" y="5715128"/>
            <a:ext cx="3086100" cy="3033415"/>
            <a:chOff x="0" y="0"/>
            <a:chExt cx="812800" cy="7989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98924"/>
            </a:xfrm>
            <a:custGeom>
              <a:avLst/>
              <a:gdLst/>
              <a:ahLst/>
              <a:cxnLst/>
              <a:rect r="r" b="b" t="t" l="l"/>
              <a:pathLst>
                <a:path h="7989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98924"/>
                  </a:lnTo>
                  <a:lnTo>
                    <a:pt x="0" y="798924"/>
                  </a:lnTo>
                  <a:close/>
                </a:path>
              </a:pathLst>
            </a:custGeom>
            <a:solidFill>
              <a:srgbClr val="021E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57150"/>
              <a:ext cx="812800" cy="741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  <a:r>
                <a:rPr lang="en-US" sz="2969">
                  <a:solidFill>
                    <a:srgbClr val="FFFFFF"/>
                  </a:solidFill>
                  <a:latin typeface="Open Sans Bold"/>
                </a:rPr>
                <a:t>concatenation</a:t>
              </a:r>
            </a:p>
            <a:p>
              <a:pPr algn="ctr">
                <a:lnSpc>
                  <a:spcPts val="2969"/>
                </a:lnSpc>
              </a:pPr>
              <a:r>
                <a:rPr lang="en-US" sz="2969">
                  <a:solidFill>
                    <a:srgbClr val="FFFFFF"/>
                  </a:solidFill>
                  <a:latin typeface="Open Sans Bold"/>
                </a:rPr>
                <a:t>of text and image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580417" y="3995440"/>
            <a:ext cx="3086100" cy="58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1*768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75682" y="4014658"/>
            <a:ext cx="3086100" cy="11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1*768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14196" y="8677948"/>
            <a:ext cx="1446631" cy="58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1*1536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453" y="3100346"/>
            <a:ext cx="17269095" cy="4086308"/>
          </a:xfrm>
          <a:custGeom>
            <a:avLst/>
            <a:gdLst/>
            <a:ahLst/>
            <a:cxnLst/>
            <a:rect r="r" b="b" t="t" l="l"/>
            <a:pathLst>
              <a:path h="4086308" w="17269095">
                <a:moveTo>
                  <a:pt x="0" y="0"/>
                </a:moveTo>
                <a:lnTo>
                  <a:pt x="17269094" y="0"/>
                </a:lnTo>
                <a:lnTo>
                  <a:pt x="17269094" y="4086308"/>
                </a:lnTo>
                <a:lnTo>
                  <a:pt x="0" y="4086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21" y="1910422"/>
            <a:ext cx="10908963" cy="6177727"/>
          </a:xfrm>
          <a:custGeom>
            <a:avLst/>
            <a:gdLst/>
            <a:ahLst/>
            <a:cxnLst/>
            <a:rect r="r" b="b" t="t" l="l"/>
            <a:pathLst>
              <a:path h="6177727" w="10908963">
                <a:moveTo>
                  <a:pt x="0" y="0"/>
                </a:moveTo>
                <a:lnTo>
                  <a:pt x="10908962" y="0"/>
                </a:lnTo>
                <a:lnTo>
                  <a:pt x="10908962" y="6177727"/>
                </a:lnTo>
                <a:lnTo>
                  <a:pt x="0" y="6177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54462" y="1910422"/>
            <a:ext cx="8418344" cy="6010328"/>
          </a:xfrm>
          <a:custGeom>
            <a:avLst/>
            <a:gdLst/>
            <a:ahLst/>
            <a:cxnLst/>
            <a:rect r="r" b="b" t="t" l="l"/>
            <a:pathLst>
              <a:path h="6010328" w="8418344">
                <a:moveTo>
                  <a:pt x="0" y="0"/>
                </a:moveTo>
                <a:lnTo>
                  <a:pt x="8418343" y="0"/>
                </a:lnTo>
                <a:lnTo>
                  <a:pt x="8418343" y="6010328"/>
                </a:lnTo>
                <a:lnTo>
                  <a:pt x="0" y="6010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0717" y="933450"/>
            <a:ext cx="3010944" cy="88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one word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54462" y="933450"/>
            <a:ext cx="8362412" cy="88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one word &amp; descriptive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73120" cy="5472581"/>
          </a:xfrm>
          <a:custGeom>
            <a:avLst/>
            <a:gdLst/>
            <a:ahLst/>
            <a:cxnLst/>
            <a:rect r="r" b="b" t="t" l="l"/>
            <a:pathLst>
              <a:path h="5472581" w="11873120">
                <a:moveTo>
                  <a:pt x="0" y="0"/>
                </a:moveTo>
                <a:lnTo>
                  <a:pt x="11873120" y="0"/>
                </a:lnTo>
                <a:lnTo>
                  <a:pt x="11873120" y="5472581"/>
                </a:lnTo>
                <a:lnTo>
                  <a:pt x="0" y="547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50" y="5143500"/>
            <a:ext cx="12130887" cy="5525068"/>
          </a:xfrm>
          <a:custGeom>
            <a:avLst/>
            <a:gdLst/>
            <a:ahLst/>
            <a:cxnLst/>
            <a:rect r="r" b="b" t="t" l="l"/>
            <a:pathLst>
              <a:path h="5525068" w="12130887">
                <a:moveTo>
                  <a:pt x="0" y="0"/>
                </a:moveTo>
                <a:lnTo>
                  <a:pt x="12130887" y="0"/>
                </a:lnTo>
                <a:lnTo>
                  <a:pt x="12130887" y="5525068"/>
                </a:lnTo>
                <a:lnTo>
                  <a:pt x="0" y="5525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30887" y="3259983"/>
            <a:ext cx="5636006" cy="5718200"/>
          </a:xfrm>
          <a:custGeom>
            <a:avLst/>
            <a:gdLst/>
            <a:ahLst/>
            <a:cxnLst/>
            <a:rect r="r" b="b" t="t" l="l"/>
            <a:pathLst>
              <a:path h="5718200" w="5636006">
                <a:moveTo>
                  <a:pt x="0" y="0"/>
                </a:moveTo>
                <a:lnTo>
                  <a:pt x="5636006" y="0"/>
                </a:lnTo>
                <a:lnTo>
                  <a:pt x="5636006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775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442242" cy="4734803"/>
          </a:xfrm>
          <a:custGeom>
            <a:avLst/>
            <a:gdLst/>
            <a:ahLst/>
            <a:cxnLst/>
            <a:rect r="r" b="b" t="t" l="l"/>
            <a:pathLst>
              <a:path h="4734803" w="8442242">
                <a:moveTo>
                  <a:pt x="0" y="0"/>
                </a:moveTo>
                <a:lnTo>
                  <a:pt x="8442242" y="0"/>
                </a:lnTo>
                <a:lnTo>
                  <a:pt x="8442242" y="4734803"/>
                </a:lnTo>
                <a:lnTo>
                  <a:pt x="0" y="4734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2242" y="0"/>
            <a:ext cx="9812782" cy="5023574"/>
          </a:xfrm>
          <a:custGeom>
            <a:avLst/>
            <a:gdLst/>
            <a:ahLst/>
            <a:cxnLst/>
            <a:rect r="r" b="b" t="t" l="l"/>
            <a:pathLst>
              <a:path h="5023574" w="9812782">
                <a:moveTo>
                  <a:pt x="0" y="0"/>
                </a:moveTo>
                <a:lnTo>
                  <a:pt x="9812782" y="0"/>
                </a:lnTo>
                <a:lnTo>
                  <a:pt x="9812782" y="5023574"/>
                </a:lnTo>
                <a:lnTo>
                  <a:pt x="0" y="5023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9305496" cy="4667273"/>
          </a:xfrm>
          <a:custGeom>
            <a:avLst/>
            <a:gdLst/>
            <a:ahLst/>
            <a:cxnLst/>
            <a:rect r="r" b="b" t="t" l="l"/>
            <a:pathLst>
              <a:path h="4667273" w="9305496">
                <a:moveTo>
                  <a:pt x="0" y="0"/>
                </a:moveTo>
                <a:lnTo>
                  <a:pt x="9305496" y="0"/>
                </a:lnTo>
                <a:lnTo>
                  <a:pt x="9305496" y="4667273"/>
                </a:lnTo>
                <a:lnTo>
                  <a:pt x="0" y="4667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2" t="-5936" r="-6839" b="-599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05496" y="4935307"/>
            <a:ext cx="9000994" cy="5077994"/>
          </a:xfrm>
          <a:custGeom>
            <a:avLst/>
            <a:gdLst/>
            <a:ahLst/>
            <a:cxnLst/>
            <a:rect r="r" b="b" t="t" l="l"/>
            <a:pathLst>
              <a:path h="5077994" w="9000994">
                <a:moveTo>
                  <a:pt x="0" y="0"/>
                </a:moveTo>
                <a:lnTo>
                  <a:pt x="9000994" y="0"/>
                </a:lnTo>
                <a:lnTo>
                  <a:pt x="9000994" y="5077994"/>
                </a:lnTo>
                <a:lnTo>
                  <a:pt x="0" y="5077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2" t="-3226" r="-2516" b="-2478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419" y="0"/>
            <a:ext cx="10356494" cy="5966458"/>
          </a:xfrm>
          <a:custGeom>
            <a:avLst/>
            <a:gdLst/>
            <a:ahLst/>
            <a:cxnLst/>
            <a:rect r="r" b="b" t="t" l="l"/>
            <a:pathLst>
              <a:path h="5966458" w="10356494">
                <a:moveTo>
                  <a:pt x="0" y="0"/>
                </a:moveTo>
                <a:lnTo>
                  <a:pt x="10356494" y="0"/>
                </a:lnTo>
                <a:lnTo>
                  <a:pt x="10356494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60886" y="4695154"/>
            <a:ext cx="10327114" cy="5943153"/>
          </a:xfrm>
          <a:custGeom>
            <a:avLst/>
            <a:gdLst/>
            <a:ahLst/>
            <a:cxnLst/>
            <a:rect r="r" b="b" t="t" l="l"/>
            <a:pathLst>
              <a:path h="5943153" w="10327114">
                <a:moveTo>
                  <a:pt x="0" y="0"/>
                </a:moveTo>
                <a:lnTo>
                  <a:pt x="10327114" y="0"/>
                </a:lnTo>
                <a:lnTo>
                  <a:pt x="10327114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66006" y="933450"/>
            <a:ext cx="4966244" cy="88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Real life usage 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45429" y="2865435"/>
            <a:ext cx="9232723" cy="458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Virtual Assistants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E-commerce Product Search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Educational Tools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Telemedicine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Live question answering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CF">
                <a:alpha val="100000"/>
              </a:srgbClr>
            </a:gs>
            <a:gs pos="50000">
              <a:srgbClr val="FFFFFF">
                <a:alpha val="100000"/>
              </a:srgbClr>
            </a:gs>
            <a:gs pos="100000">
              <a:srgbClr val="84BFDD">
                <a:alpha val="100000"/>
              </a:srgbClr>
            </a:gs>
          </a:gsLst>
          <a:lin ang="2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9935" y="3110526"/>
            <a:ext cx="8817605" cy="6341543"/>
          </a:xfrm>
          <a:custGeom>
            <a:avLst/>
            <a:gdLst/>
            <a:ahLst/>
            <a:cxnLst/>
            <a:rect r="r" b="b" t="t" l="l"/>
            <a:pathLst>
              <a:path h="6341543" w="8817605">
                <a:moveTo>
                  <a:pt x="0" y="0"/>
                </a:moveTo>
                <a:lnTo>
                  <a:pt x="8817605" y="0"/>
                </a:lnTo>
                <a:lnTo>
                  <a:pt x="8817605" y="6341544"/>
                </a:lnTo>
                <a:lnTo>
                  <a:pt x="0" y="6341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743" t="-40204" r="-45124" b="-213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8830" y="410996"/>
            <a:ext cx="4901704" cy="10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2"/>
              </a:lnSpc>
              <a:spcBef>
                <a:spcPct val="0"/>
              </a:spcBef>
            </a:pPr>
            <a:r>
              <a:rPr lang="en-US" sz="5359" spc="-58">
                <a:solidFill>
                  <a:srgbClr val="000000"/>
                </a:solidFill>
                <a:latin typeface="Times New Roman Bold"/>
              </a:rPr>
              <a:t>WHAT IS VQA?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51769" y="3248914"/>
            <a:ext cx="7026340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-39">
                <a:solidFill>
                  <a:srgbClr val="000000"/>
                </a:solidFill>
                <a:latin typeface="Times New Roman Bold"/>
              </a:rPr>
              <a:t>IMPORTANCE OF VQA IN MULTIMODAL TASKS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935" y="1528339"/>
            <a:ext cx="9437470" cy="139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9"/>
              </a:lnSpc>
            </a:pPr>
            <a:r>
              <a:rPr lang="en-US" sz="2556">
                <a:solidFill>
                  <a:srgbClr val="000000"/>
                </a:solidFill>
                <a:latin typeface="Times New Roman"/>
              </a:rPr>
              <a:t>VQA is a multimodal task wherein, given an image and a natural language question related to the image, the objective is to produce a natural language answer correctly as output.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1769" y="5029200"/>
            <a:ext cx="8096885" cy="161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9914" indent="-319957" lvl="1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Times New Roman"/>
              </a:rPr>
              <a:t>human-Computer Interaction Enhancement</a:t>
            </a:r>
          </a:p>
          <a:p>
            <a:pPr marL="639914" indent="-319957" lvl="1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Times New Roman"/>
              </a:rPr>
              <a:t>Contextual Understanding</a:t>
            </a:r>
          </a:p>
          <a:p>
            <a:pPr marL="639914" indent="-319957" lvl="1">
              <a:lnSpc>
                <a:spcPts val="4149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Times New Roman"/>
              </a:rPr>
              <a:t>Cross-Modal Information Retrieval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001703" y="7720965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572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651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40622"/>
            <a:ext cx="3033275" cy="4251633"/>
          </a:xfrm>
          <a:custGeom>
            <a:avLst/>
            <a:gdLst/>
            <a:ahLst/>
            <a:cxnLst/>
            <a:rect r="r" b="b" t="t" l="l"/>
            <a:pathLst>
              <a:path h="4251633" w="3033275">
                <a:moveTo>
                  <a:pt x="0" y="0"/>
                </a:moveTo>
                <a:lnTo>
                  <a:pt x="3033275" y="0"/>
                </a:lnTo>
                <a:lnTo>
                  <a:pt x="3033275" y="4251633"/>
                </a:lnTo>
                <a:lnTo>
                  <a:pt x="0" y="4251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42" t="-9434" r="-117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61975" y="5762582"/>
            <a:ext cx="2978628" cy="4029673"/>
          </a:xfrm>
          <a:custGeom>
            <a:avLst/>
            <a:gdLst/>
            <a:ahLst/>
            <a:cxnLst/>
            <a:rect r="r" b="b" t="t" l="l"/>
            <a:pathLst>
              <a:path h="4029673" w="2978628">
                <a:moveTo>
                  <a:pt x="0" y="0"/>
                </a:moveTo>
                <a:lnTo>
                  <a:pt x="2978628" y="0"/>
                </a:lnTo>
                <a:lnTo>
                  <a:pt x="2978628" y="4029673"/>
                </a:lnTo>
                <a:lnTo>
                  <a:pt x="0" y="402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234" r="-328930" b="-55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3948" y="494745"/>
            <a:ext cx="4633645" cy="5045877"/>
          </a:xfrm>
          <a:custGeom>
            <a:avLst/>
            <a:gdLst/>
            <a:ahLst/>
            <a:cxnLst/>
            <a:rect r="r" b="b" t="t" l="l"/>
            <a:pathLst>
              <a:path h="5045877" w="4633645">
                <a:moveTo>
                  <a:pt x="0" y="0"/>
                </a:moveTo>
                <a:lnTo>
                  <a:pt x="4633645" y="0"/>
                </a:lnTo>
                <a:lnTo>
                  <a:pt x="4633645" y="5045877"/>
                </a:lnTo>
                <a:lnTo>
                  <a:pt x="0" y="5045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428" t="-16500" r="-46517" b="-89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25272" y="1717795"/>
            <a:ext cx="12192824" cy="7540505"/>
          </a:xfrm>
          <a:custGeom>
            <a:avLst/>
            <a:gdLst/>
            <a:ahLst/>
            <a:cxnLst/>
            <a:rect r="r" b="b" t="t" l="l"/>
            <a:pathLst>
              <a:path h="7540505" w="12192824">
                <a:moveTo>
                  <a:pt x="0" y="0"/>
                </a:moveTo>
                <a:lnTo>
                  <a:pt x="12192824" y="0"/>
                </a:lnTo>
                <a:lnTo>
                  <a:pt x="12192824" y="7540505"/>
                </a:lnTo>
                <a:lnTo>
                  <a:pt x="0" y="754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76105" y="601350"/>
            <a:ext cx="5282961" cy="9084299"/>
          </a:xfrm>
          <a:custGeom>
            <a:avLst/>
            <a:gdLst/>
            <a:ahLst/>
            <a:cxnLst/>
            <a:rect r="r" b="b" t="t" l="l"/>
            <a:pathLst>
              <a:path h="9084299" w="5282961">
                <a:moveTo>
                  <a:pt x="0" y="0"/>
                </a:moveTo>
                <a:lnTo>
                  <a:pt x="5282961" y="0"/>
                </a:lnTo>
                <a:lnTo>
                  <a:pt x="5282961" y="9084300"/>
                </a:lnTo>
                <a:lnTo>
                  <a:pt x="0" y="908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3638" y="584560"/>
            <a:ext cx="6296375" cy="8950375"/>
          </a:xfrm>
          <a:custGeom>
            <a:avLst/>
            <a:gdLst/>
            <a:ahLst/>
            <a:cxnLst/>
            <a:rect r="r" b="b" t="t" l="l"/>
            <a:pathLst>
              <a:path h="8950375" w="6296375">
                <a:moveTo>
                  <a:pt x="0" y="0"/>
                </a:moveTo>
                <a:lnTo>
                  <a:pt x="6296375" y="0"/>
                </a:lnTo>
                <a:lnTo>
                  <a:pt x="6296375" y="8950375"/>
                </a:lnTo>
                <a:lnTo>
                  <a:pt x="0" y="8950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382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32876" y="1270428"/>
            <a:ext cx="1458132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827887" y="1946344"/>
          <a:ext cx="2837586" cy="2857500"/>
        </p:xfrm>
        <a:graphic>
          <a:graphicData uri="http://schemas.openxmlformats.org/drawingml/2006/table">
            <a:tbl>
              <a:tblPr/>
              <a:tblGrid>
                <a:gridCol w="945862"/>
                <a:gridCol w="945862"/>
                <a:gridCol w="945862"/>
              </a:tblGrid>
              <a:tr h="71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3567760" y="3131012"/>
            <a:ext cx="1069949" cy="488164"/>
          </a:xfrm>
          <a:custGeom>
            <a:avLst/>
            <a:gdLst/>
            <a:ahLst/>
            <a:cxnLst/>
            <a:rect r="r" b="b" t="t" l="l"/>
            <a:pathLst>
              <a:path h="488164" w="1069949">
                <a:moveTo>
                  <a:pt x="0" y="0"/>
                </a:moveTo>
                <a:lnTo>
                  <a:pt x="1069949" y="0"/>
                </a:lnTo>
                <a:lnTo>
                  <a:pt x="1069949" y="488164"/>
                </a:lnTo>
                <a:lnTo>
                  <a:pt x="0" y="48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652" y="4395080"/>
            <a:ext cx="3955083" cy="40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Canva Sans"/>
              </a:rPr>
              <a:t>Image</a:t>
            </a:r>
          </a:p>
        </p:txBody>
      </p:sp>
      <p:sp>
        <p:nvSpPr>
          <p:cNvPr name="AutoShape 6" id="6"/>
          <p:cNvSpPr/>
          <p:nvPr/>
        </p:nvSpPr>
        <p:spPr>
          <a:xfrm>
            <a:off x="5222865" y="4253467"/>
            <a:ext cx="408585" cy="1360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4846322" y="4251434"/>
            <a:ext cx="358109" cy="13744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67061" y="2254723"/>
            <a:ext cx="2810199" cy="1987577"/>
          </a:xfrm>
          <a:custGeom>
            <a:avLst/>
            <a:gdLst/>
            <a:ahLst/>
            <a:cxnLst/>
            <a:rect r="r" b="b" t="t" l="l"/>
            <a:pathLst>
              <a:path h="1987577" w="2810199">
                <a:moveTo>
                  <a:pt x="0" y="0"/>
                </a:moveTo>
                <a:lnTo>
                  <a:pt x="2810199" y="0"/>
                </a:lnTo>
                <a:lnTo>
                  <a:pt x="2810199" y="1987577"/>
                </a:lnTo>
                <a:lnTo>
                  <a:pt x="0" y="1987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5613" y="36830"/>
            <a:ext cx="13975849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Times New Roman Bold"/>
              </a:rPr>
              <a:t>VISION EMBEDDINGS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3554" y="4920068"/>
            <a:ext cx="1241377" cy="40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Canva Sans"/>
              </a:rPr>
              <a:t>224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94644" y="3210412"/>
            <a:ext cx="1241377" cy="408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Canva Sans"/>
              </a:rPr>
              <a:t>224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02176" y="5592546"/>
            <a:ext cx="1241377" cy="40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453">
                <a:solidFill>
                  <a:srgbClr val="000000"/>
                </a:solidFill>
                <a:latin typeface="Canva Sans"/>
              </a:rPr>
              <a:t>16 * 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14080" y="2529057"/>
            <a:ext cx="562502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Patch Size = 16 * 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89374" y="1847702"/>
            <a:ext cx="562502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Image Size = 224 * 224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25180" y="3777461"/>
            <a:ext cx="201392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16 * 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39102" y="3260794"/>
            <a:ext cx="165634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= 14 * 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39102" y="4046924"/>
            <a:ext cx="4144808" cy="90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2484">
                <a:solidFill>
                  <a:srgbClr val="000000"/>
                </a:solidFill>
                <a:latin typeface="Times New Roman"/>
              </a:rPr>
              <a:t>= 196 patches  of each size (16 * 16)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36021" y="4843868"/>
            <a:ext cx="562502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Kernel = ( 16 * 16)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8470" y="5896535"/>
            <a:ext cx="17251060" cy="424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( 16 * 16 ) kernel on (16 * 16) patch = 1 value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( 16 * 16 ) kernel on ( 224 * 224 ) image [for 1 i/p channel] = 1 * ( 14 * 14) feature map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 16 * 16 ) kernel on ( 224 * 224 ) image [for 3 i/p channel] = 3 * ( 14 * 14) feature map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After adding 3 feature maps = 1 * ( 14 * 14 ) -&gt; for 1 kernel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for 768 such kernels, we get </a:t>
            </a:r>
            <a:r>
              <a:rPr lang="en-US" sz="2652">
                <a:solidFill>
                  <a:srgbClr val="000000"/>
                </a:solidFill>
                <a:latin typeface="Times New Roman Bold"/>
              </a:rPr>
              <a:t>768 * ( 14 * 14 )</a:t>
            </a:r>
            <a:r>
              <a:rPr lang="en-US" sz="2652">
                <a:solidFill>
                  <a:srgbClr val="000000"/>
                </a:solidFill>
                <a:latin typeface="Times New Roman"/>
              </a:rPr>
              <a:t> feature maps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After flattening (14 * 14) feature map we get ( 768 * 196 )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After transposing, we get </a:t>
            </a:r>
            <a:r>
              <a:rPr lang="en-US" sz="2652">
                <a:solidFill>
                  <a:srgbClr val="000000"/>
                </a:solidFill>
                <a:latin typeface="Times New Roman Bold"/>
              </a:rPr>
              <a:t>( 196 * 768 ) </a:t>
            </a:r>
            <a:r>
              <a:rPr lang="en-US" sz="2652">
                <a:solidFill>
                  <a:srgbClr val="000000"/>
                </a:solidFill>
                <a:latin typeface="Times New Roman"/>
              </a:rPr>
              <a:t>as out final vision embeddings</a:t>
            </a:r>
          </a:p>
          <a:p>
            <a:pPr algn="just">
              <a:lnSpc>
                <a:spcPts val="3713"/>
              </a:lnSpc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No. of attention heads = 12</a:t>
            </a:r>
          </a:p>
          <a:p>
            <a:pPr algn="just" marL="572734" indent="-286367" lvl="1">
              <a:lnSpc>
                <a:spcPts val="3713"/>
              </a:lnSpc>
              <a:buFont typeface="Arial"/>
              <a:buChar char="•"/>
            </a:pPr>
            <a:r>
              <a:rPr lang="en-US" sz="2652">
                <a:solidFill>
                  <a:srgbClr val="000000"/>
                </a:solidFill>
                <a:latin typeface="Times New Roman"/>
              </a:rPr>
              <a:t>Therefore, Attention head size = 768/12 = 64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3475" y="3134212"/>
            <a:ext cx="377011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no of patches = 224* 224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25180" y="3353287"/>
            <a:ext cx="2013922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</a:rPr>
              <a:t>__________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0617" y="8989060"/>
            <a:ext cx="22262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( 576 * 64 )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71239" y="8989060"/>
            <a:ext cx="22262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( 576 * 64 )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16384" y="8989060"/>
            <a:ext cx="22262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( 576 * 64 )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40419" y="-4538"/>
            <a:ext cx="10381318" cy="10291538"/>
          </a:xfrm>
          <a:custGeom>
            <a:avLst/>
            <a:gdLst/>
            <a:ahLst/>
            <a:cxnLst/>
            <a:rect r="r" b="b" t="t" l="l"/>
            <a:pathLst>
              <a:path h="10291538" w="10381318">
                <a:moveTo>
                  <a:pt x="0" y="0"/>
                </a:moveTo>
                <a:lnTo>
                  <a:pt x="10381318" y="0"/>
                </a:lnTo>
                <a:lnTo>
                  <a:pt x="10381318" y="10291538"/>
                </a:lnTo>
                <a:lnTo>
                  <a:pt x="0" y="102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998" t="-14453" r="-5178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6062603" y="7079015"/>
            <a:ext cx="2220731" cy="9190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5936709" y="6143702"/>
            <a:ext cx="24033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2000199" y="5846375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( 196 * 196 )</a:t>
            </a:r>
          </a:p>
        </p:txBody>
      </p:sp>
      <p:sp>
        <p:nvSpPr>
          <p:cNvPr name="AutoShape 9" id="9"/>
          <p:cNvSpPr/>
          <p:nvPr/>
        </p:nvSpPr>
        <p:spPr>
          <a:xfrm>
            <a:off x="2947976" y="6333527"/>
            <a:ext cx="20480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528508" y="6479443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1" y="0"/>
                </a:lnTo>
                <a:lnTo>
                  <a:pt x="788101" y="528744"/>
                </a:lnTo>
                <a:lnTo>
                  <a:pt x="0" y="52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36487" y="8012776"/>
            <a:ext cx="4508431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 = ( 196* 64 ) X (64 * 196)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034" y="8012776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2158" y="7807016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1131018" y="6469141"/>
            <a:ext cx="651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94805" y="6690918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1" y="0"/>
                </a:lnTo>
                <a:lnTo>
                  <a:pt x="788101" y="528745"/>
                </a:lnTo>
                <a:lnTo>
                  <a:pt x="0" y="5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71942" y="6690918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8"/>
                </a:lnTo>
                <a:lnTo>
                  <a:pt x="0" y="84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7072" y="5981989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8195" y="5776228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4038" y="6639910"/>
            <a:ext cx="1989635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8855" y="6744850"/>
            <a:ext cx="368137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k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720466" y="6479443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7"/>
                </a:lnTo>
                <a:lnTo>
                  <a:pt x="0" y="847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210816" y="6539517"/>
            <a:ext cx="3844720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64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6567" y="8664555"/>
            <a:ext cx="3844720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( 196 * 196 )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00199" y="7117370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( 196 * 196 )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1216104" y="4763993"/>
            <a:ext cx="651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079891" y="4985771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1" y="0"/>
                </a:lnTo>
                <a:lnTo>
                  <a:pt x="788101" y="528744"/>
                </a:lnTo>
                <a:lnTo>
                  <a:pt x="0" y="52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57028" y="4985771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7"/>
                </a:lnTo>
                <a:lnTo>
                  <a:pt x="0" y="847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62158" y="4276841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3281" y="4071081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79124" y="4934762"/>
            <a:ext cx="1989635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73942" y="5039703"/>
            <a:ext cx="368137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12676" y="4654051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Softmax( 196 * 196 )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5957396" y="4980805"/>
            <a:ext cx="240338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1131018" y="2984920"/>
            <a:ext cx="651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994805" y="3206697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1" y="0"/>
                </a:lnTo>
                <a:lnTo>
                  <a:pt x="788101" y="528745"/>
                </a:lnTo>
                <a:lnTo>
                  <a:pt x="0" y="5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71942" y="3206697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8"/>
                </a:lnTo>
                <a:lnTo>
                  <a:pt x="0" y="84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77072" y="2497768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8195" y="2292007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4038" y="3155689"/>
            <a:ext cx="1989635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8855" y="3260630"/>
            <a:ext cx="368137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62524" y="2800172"/>
            <a:ext cx="975059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* V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50054" y="2800172"/>
            <a:ext cx="4508431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 = (196*196)X(196*64)    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448617" y="3435627"/>
            <a:ext cx="2159782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( 196 * 64)</a:t>
            </a:r>
          </a:p>
        </p:txBody>
      </p:sp>
      <p:sp>
        <p:nvSpPr>
          <p:cNvPr name="AutoShape 44" id="44"/>
          <p:cNvSpPr/>
          <p:nvPr/>
        </p:nvSpPr>
        <p:spPr>
          <a:xfrm flipH="true" flipV="true">
            <a:off x="4591618" y="665388"/>
            <a:ext cx="6077997" cy="9926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5" id="45"/>
          <p:cNvSpPr txBox="true"/>
          <p:nvPr/>
        </p:nvSpPr>
        <p:spPr>
          <a:xfrm rot="0">
            <a:off x="204129" y="302478"/>
            <a:ext cx="4404269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( 196 * 768)  * ( 768 * 768 )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36924" y="842229"/>
            <a:ext cx="2670395" cy="58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000000"/>
                </a:solidFill>
                <a:latin typeface="Canva Sans Bold"/>
              </a:rPr>
              <a:t>= ( 197*768)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984218" y="8825264"/>
            <a:ext cx="2159782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( 196 * 64)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21694" y="8870316"/>
            <a:ext cx="2159782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( 196 * 64)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259170" y="8915367"/>
            <a:ext cx="2159782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( 196 * 64) </a:t>
            </a:r>
          </a:p>
        </p:txBody>
      </p:sp>
      <p:sp>
        <p:nvSpPr>
          <p:cNvPr name="AutoShape 50" id="50"/>
          <p:cNvSpPr/>
          <p:nvPr/>
        </p:nvSpPr>
        <p:spPr>
          <a:xfrm flipH="true" flipV="true">
            <a:off x="4608398" y="3698534"/>
            <a:ext cx="3674935" cy="190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1" id="51"/>
          <p:cNvSpPr txBox="true"/>
          <p:nvPr/>
        </p:nvSpPr>
        <p:spPr>
          <a:xfrm rot="0">
            <a:off x="7429033" y="333065"/>
            <a:ext cx="8713573" cy="56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3242">
                <a:solidFill>
                  <a:srgbClr val="000000"/>
                </a:solidFill>
                <a:latin typeface="Canva Sans Bold"/>
              </a:rPr>
              <a:t>IMAGE SELF ATTENTION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984218" y="9326888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Query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121694" y="9413240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Key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259170" y="9479288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Value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72988" y="1457885"/>
            <a:ext cx="4971930" cy="66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2"/>
              </a:lnSpc>
            </a:pPr>
            <a:r>
              <a:rPr lang="en-US" sz="1901">
                <a:solidFill>
                  <a:srgbClr val="000000"/>
                </a:solidFill>
                <a:latin typeface="Canva Sans"/>
              </a:rPr>
              <a:t>Concatinating 12 attention head values horizontally we get( 196 * 768) </a:t>
            </a:r>
          </a:p>
        </p:txBody>
      </p:sp>
      <p:sp>
        <p:nvSpPr>
          <p:cNvPr name="AutoShape 56" id="56"/>
          <p:cNvSpPr/>
          <p:nvPr/>
        </p:nvSpPr>
        <p:spPr>
          <a:xfrm flipH="true" flipV="true">
            <a:off x="5844918" y="1808267"/>
            <a:ext cx="4923250" cy="8611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7" id="57"/>
          <p:cNvSpPr txBox="true"/>
          <p:nvPr/>
        </p:nvSpPr>
        <p:spPr>
          <a:xfrm rot="0">
            <a:off x="11018047" y="6755260"/>
            <a:ext cx="1979414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( 196 * 196 )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201585" y="5642748"/>
            <a:ext cx="1979414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( 196 * 196 )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018047" y="4530646"/>
            <a:ext cx="1979414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( 196 * 196 )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830306" y="3567209"/>
            <a:ext cx="1782862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( 196 * 64 )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680446" y="2408679"/>
            <a:ext cx="1952625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( 196 * 768 )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672111" y="1343865"/>
            <a:ext cx="1969294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( 196 * 768 )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9944322"/>
          </a:xfrm>
          <a:custGeom>
            <a:avLst/>
            <a:gdLst/>
            <a:ahLst/>
            <a:cxnLst/>
            <a:rect r="r" b="b" t="t" l="l"/>
            <a:pathLst>
              <a:path h="9944322" w="18288000">
                <a:moveTo>
                  <a:pt x="0" y="0"/>
                </a:moveTo>
                <a:lnTo>
                  <a:pt x="18288000" y="0"/>
                </a:lnTo>
                <a:lnTo>
                  <a:pt x="18288000" y="9944322"/>
                </a:lnTo>
                <a:lnTo>
                  <a:pt x="0" y="994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2" t="-378" r="0" b="-446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383" y="578316"/>
            <a:ext cx="8162807" cy="6139743"/>
          </a:xfrm>
          <a:custGeom>
            <a:avLst/>
            <a:gdLst/>
            <a:ahLst/>
            <a:cxnLst/>
            <a:rect r="r" b="b" t="t" l="l"/>
            <a:pathLst>
              <a:path h="6139743" w="8162807">
                <a:moveTo>
                  <a:pt x="0" y="0"/>
                </a:moveTo>
                <a:lnTo>
                  <a:pt x="8162807" y="0"/>
                </a:lnTo>
                <a:lnTo>
                  <a:pt x="8162807" y="6139744"/>
                </a:lnTo>
                <a:lnTo>
                  <a:pt x="0" y="613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</a:blip>
            <a:stretch>
              <a:fillRect l="-70455" t="-44253" r="-68791" b="-346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27203" y="3591038"/>
            <a:ext cx="5306021" cy="49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GELU( 196 * 3072)</a:t>
            </a:r>
          </a:p>
        </p:txBody>
      </p:sp>
      <p:sp>
        <p:nvSpPr>
          <p:cNvPr name="AutoShape 4" id="4"/>
          <p:cNvSpPr/>
          <p:nvPr/>
        </p:nvSpPr>
        <p:spPr>
          <a:xfrm>
            <a:off x="6086749" y="5128466"/>
            <a:ext cx="3057251" cy="38106"/>
          </a:xfrm>
          <a:prstGeom prst="line">
            <a:avLst/>
          </a:prstGeom>
          <a:ln cap="flat" w="38100">
            <a:solidFill>
              <a:srgbClr val="BF20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078750" y="3867898"/>
            <a:ext cx="2952950" cy="0"/>
          </a:xfrm>
          <a:prstGeom prst="line">
            <a:avLst/>
          </a:prstGeom>
          <a:ln cap="flat" w="38100">
            <a:solidFill>
              <a:srgbClr val="BF20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9277052" y="2276586"/>
            <a:ext cx="5306021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( 196*3072)  * (3072 * 768)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(196* 768)</a:t>
            </a:r>
          </a:p>
        </p:txBody>
      </p:sp>
      <p:sp>
        <p:nvSpPr>
          <p:cNvPr name="AutoShape 7" id="7"/>
          <p:cNvSpPr/>
          <p:nvPr/>
        </p:nvSpPr>
        <p:spPr>
          <a:xfrm>
            <a:off x="6074253" y="2751840"/>
            <a:ext cx="2952950" cy="0"/>
          </a:xfrm>
          <a:prstGeom prst="line">
            <a:avLst/>
          </a:prstGeom>
          <a:ln cap="flat" w="38100">
            <a:solidFill>
              <a:srgbClr val="BF20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410" y="6004773"/>
            <a:ext cx="7917371" cy="4557956"/>
          </a:xfrm>
          <a:custGeom>
            <a:avLst/>
            <a:gdLst/>
            <a:ahLst/>
            <a:cxnLst/>
            <a:rect r="r" b="b" t="t" l="l"/>
            <a:pathLst>
              <a:path h="4557956" w="7917371">
                <a:moveTo>
                  <a:pt x="0" y="0"/>
                </a:moveTo>
                <a:lnTo>
                  <a:pt x="7917371" y="0"/>
                </a:lnTo>
                <a:lnTo>
                  <a:pt x="7917371" y="4557956"/>
                </a:lnTo>
                <a:lnTo>
                  <a:pt x="0" y="4557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34236" y="7042998"/>
            <a:ext cx="1791652" cy="962977"/>
            <a:chOff x="0" y="0"/>
            <a:chExt cx="2388870" cy="12839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43180"/>
              <a:ext cx="2291080" cy="1191260"/>
            </a:xfrm>
            <a:custGeom>
              <a:avLst/>
              <a:gdLst/>
              <a:ahLst/>
              <a:cxnLst/>
              <a:rect r="r" b="b" t="t" l="l"/>
              <a:pathLst>
                <a:path h="1191260" w="2291080">
                  <a:moveTo>
                    <a:pt x="2270760" y="57150"/>
                  </a:moveTo>
                  <a:cubicBezTo>
                    <a:pt x="1695450" y="199390"/>
                    <a:pt x="1684020" y="218440"/>
                    <a:pt x="1648460" y="232410"/>
                  </a:cubicBezTo>
                  <a:cubicBezTo>
                    <a:pt x="1605280" y="251460"/>
                    <a:pt x="1551940" y="256540"/>
                    <a:pt x="1498600" y="280670"/>
                  </a:cubicBezTo>
                  <a:cubicBezTo>
                    <a:pt x="1433830" y="309880"/>
                    <a:pt x="1369060" y="367030"/>
                    <a:pt x="1292860" y="406400"/>
                  </a:cubicBezTo>
                  <a:cubicBezTo>
                    <a:pt x="1203960" y="450850"/>
                    <a:pt x="1104900" y="471170"/>
                    <a:pt x="995680" y="529590"/>
                  </a:cubicBezTo>
                  <a:cubicBezTo>
                    <a:pt x="845820" y="610870"/>
                    <a:pt x="595630" y="814070"/>
                    <a:pt x="486410" y="868680"/>
                  </a:cubicBezTo>
                  <a:cubicBezTo>
                    <a:pt x="440690" y="892810"/>
                    <a:pt x="398780" y="891540"/>
                    <a:pt x="381000" y="908050"/>
                  </a:cubicBezTo>
                  <a:cubicBezTo>
                    <a:pt x="370840" y="916940"/>
                    <a:pt x="377190" y="928370"/>
                    <a:pt x="367030" y="938530"/>
                  </a:cubicBezTo>
                  <a:cubicBezTo>
                    <a:pt x="342900" y="961390"/>
                    <a:pt x="252730" y="989330"/>
                    <a:pt x="205740" y="1005840"/>
                  </a:cubicBezTo>
                  <a:cubicBezTo>
                    <a:pt x="171450" y="1018540"/>
                    <a:pt x="139700" y="1032510"/>
                    <a:pt x="115570" y="1033780"/>
                  </a:cubicBezTo>
                  <a:cubicBezTo>
                    <a:pt x="99060" y="1035050"/>
                    <a:pt x="83820" y="1033780"/>
                    <a:pt x="72390" y="1026160"/>
                  </a:cubicBezTo>
                  <a:cubicBezTo>
                    <a:pt x="59690" y="1016000"/>
                    <a:pt x="49530" y="991870"/>
                    <a:pt x="44450" y="971550"/>
                  </a:cubicBezTo>
                  <a:cubicBezTo>
                    <a:pt x="38100" y="947420"/>
                    <a:pt x="50800" y="906780"/>
                    <a:pt x="41910" y="890270"/>
                  </a:cubicBezTo>
                  <a:cubicBezTo>
                    <a:pt x="36830" y="880110"/>
                    <a:pt x="24130" y="878840"/>
                    <a:pt x="19050" y="869950"/>
                  </a:cubicBezTo>
                  <a:cubicBezTo>
                    <a:pt x="11430" y="858520"/>
                    <a:pt x="2540" y="836930"/>
                    <a:pt x="3810" y="822960"/>
                  </a:cubicBezTo>
                  <a:cubicBezTo>
                    <a:pt x="5080" y="811530"/>
                    <a:pt x="12700" y="795020"/>
                    <a:pt x="21590" y="792480"/>
                  </a:cubicBezTo>
                  <a:cubicBezTo>
                    <a:pt x="30480" y="788670"/>
                    <a:pt x="49530" y="792480"/>
                    <a:pt x="58420" y="803910"/>
                  </a:cubicBezTo>
                  <a:cubicBezTo>
                    <a:pt x="82550" y="836930"/>
                    <a:pt x="49530" y="1043940"/>
                    <a:pt x="64770" y="1090930"/>
                  </a:cubicBezTo>
                  <a:cubicBezTo>
                    <a:pt x="69850" y="1107440"/>
                    <a:pt x="71120" y="1116330"/>
                    <a:pt x="85090" y="1122680"/>
                  </a:cubicBezTo>
                  <a:cubicBezTo>
                    <a:pt x="118110" y="1136650"/>
                    <a:pt x="261620" y="1085850"/>
                    <a:pt x="297180" y="1094740"/>
                  </a:cubicBezTo>
                  <a:cubicBezTo>
                    <a:pt x="309880" y="1098550"/>
                    <a:pt x="320040" y="1104900"/>
                    <a:pt x="322580" y="1112520"/>
                  </a:cubicBezTo>
                  <a:cubicBezTo>
                    <a:pt x="323850" y="1120140"/>
                    <a:pt x="312420" y="1143000"/>
                    <a:pt x="304800" y="1144270"/>
                  </a:cubicBezTo>
                  <a:cubicBezTo>
                    <a:pt x="297180" y="1146810"/>
                    <a:pt x="275590" y="1134110"/>
                    <a:pt x="273050" y="1125220"/>
                  </a:cubicBezTo>
                  <a:cubicBezTo>
                    <a:pt x="271780" y="1117600"/>
                    <a:pt x="285750" y="1096010"/>
                    <a:pt x="294640" y="1094740"/>
                  </a:cubicBezTo>
                  <a:cubicBezTo>
                    <a:pt x="302260" y="1093470"/>
                    <a:pt x="321310" y="1108710"/>
                    <a:pt x="323850" y="1117600"/>
                  </a:cubicBezTo>
                  <a:cubicBezTo>
                    <a:pt x="325120" y="1125220"/>
                    <a:pt x="317500" y="1136650"/>
                    <a:pt x="307340" y="1144270"/>
                  </a:cubicBezTo>
                  <a:cubicBezTo>
                    <a:pt x="285750" y="1156970"/>
                    <a:pt x="218440" y="1148080"/>
                    <a:pt x="181610" y="1158240"/>
                  </a:cubicBezTo>
                  <a:cubicBezTo>
                    <a:pt x="149860" y="1164590"/>
                    <a:pt x="121920" y="1191260"/>
                    <a:pt x="97790" y="1189990"/>
                  </a:cubicBezTo>
                  <a:cubicBezTo>
                    <a:pt x="77470" y="1188720"/>
                    <a:pt x="55880" y="1177290"/>
                    <a:pt x="43180" y="1162050"/>
                  </a:cubicBezTo>
                  <a:cubicBezTo>
                    <a:pt x="25400" y="1140460"/>
                    <a:pt x="21590" y="1104900"/>
                    <a:pt x="15240" y="1064260"/>
                  </a:cubicBezTo>
                  <a:cubicBezTo>
                    <a:pt x="6350" y="1000760"/>
                    <a:pt x="0" y="848360"/>
                    <a:pt x="8890" y="812800"/>
                  </a:cubicBezTo>
                  <a:cubicBezTo>
                    <a:pt x="12700" y="801370"/>
                    <a:pt x="15240" y="795020"/>
                    <a:pt x="21590" y="792480"/>
                  </a:cubicBezTo>
                  <a:cubicBezTo>
                    <a:pt x="29210" y="788670"/>
                    <a:pt x="49530" y="792480"/>
                    <a:pt x="54610" y="798830"/>
                  </a:cubicBezTo>
                  <a:cubicBezTo>
                    <a:pt x="60960" y="806450"/>
                    <a:pt x="52070" y="824230"/>
                    <a:pt x="57150" y="836930"/>
                  </a:cubicBezTo>
                  <a:cubicBezTo>
                    <a:pt x="62230" y="852170"/>
                    <a:pt x="82550" y="862330"/>
                    <a:pt x="90170" y="881380"/>
                  </a:cubicBezTo>
                  <a:cubicBezTo>
                    <a:pt x="100330" y="908050"/>
                    <a:pt x="80010" y="975360"/>
                    <a:pt x="101600" y="989330"/>
                  </a:cubicBezTo>
                  <a:cubicBezTo>
                    <a:pt x="135890" y="1009650"/>
                    <a:pt x="289560" y="938530"/>
                    <a:pt x="327660" y="908050"/>
                  </a:cubicBezTo>
                  <a:cubicBezTo>
                    <a:pt x="345440" y="894080"/>
                    <a:pt x="341630" y="877570"/>
                    <a:pt x="356870" y="864870"/>
                  </a:cubicBezTo>
                  <a:cubicBezTo>
                    <a:pt x="378460" y="847090"/>
                    <a:pt x="421640" y="844550"/>
                    <a:pt x="459740" y="826770"/>
                  </a:cubicBezTo>
                  <a:cubicBezTo>
                    <a:pt x="509270" y="801370"/>
                    <a:pt x="580390" y="758190"/>
                    <a:pt x="628650" y="723900"/>
                  </a:cubicBezTo>
                  <a:cubicBezTo>
                    <a:pt x="668020" y="694690"/>
                    <a:pt x="685800" y="668020"/>
                    <a:pt x="728980" y="636270"/>
                  </a:cubicBezTo>
                  <a:cubicBezTo>
                    <a:pt x="792480" y="589280"/>
                    <a:pt x="891540" y="527050"/>
                    <a:pt x="979170" y="481330"/>
                  </a:cubicBezTo>
                  <a:cubicBezTo>
                    <a:pt x="1069340" y="435610"/>
                    <a:pt x="1178560" y="407670"/>
                    <a:pt x="1264920" y="363220"/>
                  </a:cubicBezTo>
                  <a:cubicBezTo>
                    <a:pt x="1343660" y="322580"/>
                    <a:pt x="1414780" y="262890"/>
                    <a:pt x="1480820" y="232410"/>
                  </a:cubicBezTo>
                  <a:cubicBezTo>
                    <a:pt x="1532890" y="209550"/>
                    <a:pt x="1581150" y="205740"/>
                    <a:pt x="1625600" y="187960"/>
                  </a:cubicBezTo>
                  <a:cubicBezTo>
                    <a:pt x="1663700" y="172720"/>
                    <a:pt x="1681480" y="151130"/>
                    <a:pt x="1729740" y="133350"/>
                  </a:cubicBezTo>
                  <a:cubicBezTo>
                    <a:pt x="1824990" y="97790"/>
                    <a:pt x="2072640" y="46990"/>
                    <a:pt x="2167890" y="26670"/>
                  </a:cubicBezTo>
                  <a:cubicBezTo>
                    <a:pt x="2213610" y="16510"/>
                    <a:pt x="2251710" y="0"/>
                    <a:pt x="2270760" y="7620"/>
                  </a:cubicBezTo>
                  <a:cubicBezTo>
                    <a:pt x="2282190" y="10160"/>
                    <a:pt x="2289810" y="20320"/>
                    <a:pt x="2289810" y="29210"/>
                  </a:cubicBezTo>
                  <a:cubicBezTo>
                    <a:pt x="2291080" y="36830"/>
                    <a:pt x="2270760" y="57150"/>
                    <a:pt x="2270760" y="571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780582" y="8367925"/>
            <a:ext cx="3032760" cy="1172527"/>
            <a:chOff x="0" y="0"/>
            <a:chExt cx="4043680" cy="15633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33020"/>
              <a:ext cx="3945890" cy="1484630"/>
            </a:xfrm>
            <a:custGeom>
              <a:avLst/>
              <a:gdLst/>
              <a:ahLst/>
              <a:cxnLst/>
              <a:rect r="r" b="b" t="t" l="l"/>
              <a:pathLst>
                <a:path h="1484630" w="3945890">
                  <a:moveTo>
                    <a:pt x="3924300" y="67310"/>
                  </a:moveTo>
                  <a:cubicBezTo>
                    <a:pt x="3505200" y="105410"/>
                    <a:pt x="3446780" y="135890"/>
                    <a:pt x="3370580" y="151130"/>
                  </a:cubicBezTo>
                  <a:cubicBezTo>
                    <a:pt x="3286760" y="167640"/>
                    <a:pt x="3173730" y="166370"/>
                    <a:pt x="3102610" y="184150"/>
                  </a:cubicBezTo>
                  <a:cubicBezTo>
                    <a:pt x="3053080" y="196850"/>
                    <a:pt x="3034030" y="220980"/>
                    <a:pt x="2979420" y="232410"/>
                  </a:cubicBezTo>
                  <a:cubicBezTo>
                    <a:pt x="2887980" y="254000"/>
                    <a:pt x="2686050" y="246380"/>
                    <a:pt x="2590800" y="261620"/>
                  </a:cubicBezTo>
                  <a:cubicBezTo>
                    <a:pt x="2533650" y="270510"/>
                    <a:pt x="2514600" y="283210"/>
                    <a:pt x="2456180" y="294640"/>
                  </a:cubicBezTo>
                  <a:cubicBezTo>
                    <a:pt x="2349500" y="313690"/>
                    <a:pt x="2123440" y="341630"/>
                    <a:pt x="1993900" y="351790"/>
                  </a:cubicBezTo>
                  <a:cubicBezTo>
                    <a:pt x="1901190" y="358140"/>
                    <a:pt x="1830070" y="344170"/>
                    <a:pt x="1755140" y="358140"/>
                  </a:cubicBezTo>
                  <a:cubicBezTo>
                    <a:pt x="1685290" y="370840"/>
                    <a:pt x="1628140" y="398780"/>
                    <a:pt x="1559560" y="422910"/>
                  </a:cubicBezTo>
                  <a:cubicBezTo>
                    <a:pt x="1483360" y="450850"/>
                    <a:pt x="1402080" y="478790"/>
                    <a:pt x="1319530" y="519430"/>
                  </a:cubicBezTo>
                  <a:cubicBezTo>
                    <a:pt x="1221740" y="566420"/>
                    <a:pt x="1076960" y="640080"/>
                    <a:pt x="1013460" y="698500"/>
                  </a:cubicBezTo>
                  <a:cubicBezTo>
                    <a:pt x="976630" y="732790"/>
                    <a:pt x="965200" y="777240"/>
                    <a:pt x="942340" y="801370"/>
                  </a:cubicBezTo>
                  <a:cubicBezTo>
                    <a:pt x="927100" y="817880"/>
                    <a:pt x="911860" y="829310"/>
                    <a:pt x="895350" y="836930"/>
                  </a:cubicBezTo>
                  <a:cubicBezTo>
                    <a:pt x="880110" y="845820"/>
                    <a:pt x="862330" y="840740"/>
                    <a:pt x="847090" y="852170"/>
                  </a:cubicBezTo>
                  <a:cubicBezTo>
                    <a:pt x="825500" y="867410"/>
                    <a:pt x="817880" y="908050"/>
                    <a:pt x="789940" y="934720"/>
                  </a:cubicBezTo>
                  <a:cubicBezTo>
                    <a:pt x="749300" y="974090"/>
                    <a:pt x="664210" y="1012190"/>
                    <a:pt x="613410" y="1049020"/>
                  </a:cubicBezTo>
                  <a:cubicBezTo>
                    <a:pt x="570230" y="1080770"/>
                    <a:pt x="521970" y="1116330"/>
                    <a:pt x="497840" y="1141730"/>
                  </a:cubicBezTo>
                  <a:cubicBezTo>
                    <a:pt x="483870" y="1155700"/>
                    <a:pt x="486410" y="1165860"/>
                    <a:pt x="471170" y="1179830"/>
                  </a:cubicBezTo>
                  <a:cubicBezTo>
                    <a:pt x="441960" y="1207770"/>
                    <a:pt x="363220" y="1256030"/>
                    <a:pt x="308610" y="1278890"/>
                  </a:cubicBezTo>
                  <a:cubicBezTo>
                    <a:pt x="259080" y="1300480"/>
                    <a:pt x="208280" y="1313180"/>
                    <a:pt x="161290" y="1319530"/>
                  </a:cubicBezTo>
                  <a:cubicBezTo>
                    <a:pt x="120650" y="1325880"/>
                    <a:pt x="67310" y="1330960"/>
                    <a:pt x="43180" y="1322070"/>
                  </a:cubicBezTo>
                  <a:cubicBezTo>
                    <a:pt x="29210" y="1316990"/>
                    <a:pt x="22860" y="1311910"/>
                    <a:pt x="16510" y="1300480"/>
                  </a:cubicBezTo>
                  <a:cubicBezTo>
                    <a:pt x="5080" y="1276350"/>
                    <a:pt x="0" y="1201420"/>
                    <a:pt x="3810" y="1177290"/>
                  </a:cubicBezTo>
                  <a:cubicBezTo>
                    <a:pt x="5080" y="1167130"/>
                    <a:pt x="7620" y="1159510"/>
                    <a:pt x="12700" y="1155700"/>
                  </a:cubicBezTo>
                  <a:cubicBezTo>
                    <a:pt x="19050" y="1150620"/>
                    <a:pt x="33020" y="1149350"/>
                    <a:pt x="41910" y="1154430"/>
                  </a:cubicBezTo>
                  <a:cubicBezTo>
                    <a:pt x="54610" y="1159510"/>
                    <a:pt x="62230" y="1181100"/>
                    <a:pt x="72390" y="1200150"/>
                  </a:cubicBezTo>
                  <a:cubicBezTo>
                    <a:pt x="90170" y="1231900"/>
                    <a:pt x="120650" y="1289050"/>
                    <a:pt x="132080" y="1328420"/>
                  </a:cubicBezTo>
                  <a:cubicBezTo>
                    <a:pt x="142240" y="1360170"/>
                    <a:pt x="134620" y="1412240"/>
                    <a:pt x="147320" y="1416050"/>
                  </a:cubicBezTo>
                  <a:cubicBezTo>
                    <a:pt x="160020" y="1419860"/>
                    <a:pt x="186690" y="1363980"/>
                    <a:pt x="212090" y="1346200"/>
                  </a:cubicBezTo>
                  <a:cubicBezTo>
                    <a:pt x="236220" y="1327150"/>
                    <a:pt x="265430" y="1311910"/>
                    <a:pt x="295910" y="1304290"/>
                  </a:cubicBezTo>
                  <a:cubicBezTo>
                    <a:pt x="327660" y="1297940"/>
                    <a:pt x="382270" y="1291590"/>
                    <a:pt x="398780" y="1303020"/>
                  </a:cubicBezTo>
                  <a:cubicBezTo>
                    <a:pt x="406400" y="1309370"/>
                    <a:pt x="410210" y="1325880"/>
                    <a:pt x="407670" y="1333500"/>
                  </a:cubicBezTo>
                  <a:cubicBezTo>
                    <a:pt x="403860" y="1341120"/>
                    <a:pt x="389890" y="1350010"/>
                    <a:pt x="381000" y="1348740"/>
                  </a:cubicBezTo>
                  <a:cubicBezTo>
                    <a:pt x="374650" y="1348740"/>
                    <a:pt x="364490" y="1342390"/>
                    <a:pt x="360680" y="1336040"/>
                  </a:cubicBezTo>
                  <a:cubicBezTo>
                    <a:pt x="358140" y="1329690"/>
                    <a:pt x="356870" y="1318260"/>
                    <a:pt x="360680" y="1313180"/>
                  </a:cubicBezTo>
                  <a:cubicBezTo>
                    <a:pt x="364490" y="1305560"/>
                    <a:pt x="379730" y="1297940"/>
                    <a:pt x="388620" y="1299210"/>
                  </a:cubicBezTo>
                  <a:cubicBezTo>
                    <a:pt x="394970" y="1300480"/>
                    <a:pt x="405130" y="1306830"/>
                    <a:pt x="406400" y="1314450"/>
                  </a:cubicBezTo>
                  <a:cubicBezTo>
                    <a:pt x="408940" y="1322070"/>
                    <a:pt x="402590" y="1341120"/>
                    <a:pt x="392430" y="1347470"/>
                  </a:cubicBezTo>
                  <a:cubicBezTo>
                    <a:pt x="375920" y="1358900"/>
                    <a:pt x="322580" y="1343660"/>
                    <a:pt x="304800" y="1351280"/>
                  </a:cubicBezTo>
                  <a:cubicBezTo>
                    <a:pt x="295910" y="1356360"/>
                    <a:pt x="294640" y="1367790"/>
                    <a:pt x="285750" y="1372870"/>
                  </a:cubicBezTo>
                  <a:cubicBezTo>
                    <a:pt x="275590" y="1379220"/>
                    <a:pt x="260350" y="1376680"/>
                    <a:pt x="246380" y="1383030"/>
                  </a:cubicBezTo>
                  <a:cubicBezTo>
                    <a:pt x="228600" y="1391920"/>
                    <a:pt x="207010" y="1409700"/>
                    <a:pt x="193040" y="1427480"/>
                  </a:cubicBezTo>
                  <a:cubicBezTo>
                    <a:pt x="181610" y="1442720"/>
                    <a:pt x="181610" y="1473200"/>
                    <a:pt x="168910" y="1479550"/>
                  </a:cubicBezTo>
                  <a:cubicBezTo>
                    <a:pt x="156210" y="1484630"/>
                    <a:pt x="128270" y="1471930"/>
                    <a:pt x="116840" y="1461770"/>
                  </a:cubicBezTo>
                  <a:cubicBezTo>
                    <a:pt x="105410" y="1452880"/>
                    <a:pt x="101600" y="1438910"/>
                    <a:pt x="96520" y="1423670"/>
                  </a:cubicBezTo>
                  <a:cubicBezTo>
                    <a:pt x="90170" y="1403350"/>
                    <a:pt x="95250" y="1379220"/>
                    <a:pt x="86360" y="1350010"/>
                  </a:cubicBezTo>
                  <a:cubicBezTo>
                    <a:pt x="72390" y="1304290"/>
                    <a:pt x="3810" y="1207770"/>
                    <a:pt x="3810" y="1177290"/>
                  </a:cubicBezTo>
                  <a:cubicBezTo>
                    <a:pt x="3810" y="1167130"/>
                    <a:pt x="7620" y="1159510"/>
                    <a:pt x="12700" y="1155700"/>
                  </a:cubicBezTo>
                  <a:cubicBezTo>
                    <a:pt x="21590" y="1151890"/>
                    <a:pt x="43180" y="1154430"/>
                    <a:pt x="50800" y="1162050"/>
                  </a:cubicBezTo>
                  <a:cubicBezTo>
                    <a:pt x="62230" y="1174750"/>
                    <a:pt x="52070" y="1215390"/>
                    <a:pt x="57150" y="1235710"/>
                  </a:cubicBezTo>
                  <a:cubicBezTo>
                    <a:pt x="62230" y="1250950"/>
                    <a:pt x="63500" y="1266190"/>
                    <a:pt x="76200" y="1273810"/>
                  </a:cubicBezTo>
                  <a:cubicBezTo>
                    <a:pt x="97790" y="1285240"/>
                    <a:pt x="148590" y="1275080"/>
                    <a:pt x="193040" y="1264920"/>
                  </a:cubicBezTo>
                  <a:cubicBezTo>
                    <a:pt x="252730" y="1249680"/>
                    <a:pt x="353060" y="1210310"/>
                    <a:pt x="402590" y="1174750"/>
                  </a:cubicBezTo>
                  <a:cubicBezTo>
                    <a:pt x="435610" y="1151890"/>
                    <a:pt x="439420" y="1127760"/>
                    <a:pt x="472440" y="1098550"/>
                  </a:cubicBezTo>
                  <a:cubicBezTo>
                    <a:pt x="532130" y="1045210"/>
                    <a:pt x="692150" y="957580"/>
                    <a:pt x="751840" y="900430"/>
                  </a:cubicBezTo>
                  <a:cubicBezTo>
                    <a:pt x="787400" y="867410"/>
                    <a:pt x="796290" y="831850"/>
                    <a:pt x="824230" y="808990"/>
                  </a:cubicBezTo>
                  <a:cubicBezTo>
                    <a:pt x="848360" y="789940"/>
                    <a:pt x="878840" y="789940"/>
                    <a:pt x="902970" y="769620"/>
                  </a:cubicBezTo>
                  <a:cubicBezTo>
                    <a:pt x="933450" y="742950"/>
                    <a:pt x="943610" y="694690"/>
                    <a:pt x="985520" y="656590"/>
                  </a:cubicBezTo>
                  <a:cubicBezTo>
                    <a:pt x="1054100" y="595630"/>
                    <a:pt x="1203960" y="519430"/>
                    <a:pt x="1305560" y="469900"/>
                  </a:cubicBezTo>
                  <a:cubicBezTo>
                    <a:pt x="1389380" y="429260"/>
                    <a:pt x="1469390" y="402590"/>
                    <a:pt x="1546860" y="374650"/>
                  </a:cubicBezTo>
                  <a:cubicBezTo>
                    <a:pt x="1617980" y="347980"/>
                    <a:pt x="1681480" y="320040"/>
                    <a:pt x="1753870" y="307340"/>
                  </a:cubicBezTo>
                  <a:cubicBezTo>
                    <a:pt x="1828800" y="294640"/>
                    <a:pt x="1897380" y="307340"/>
                    <a:pt x="1987550" y="300990"/>
                  </a:cubicBezTo>
                  <a:cubicBezTo>
                    <a:pt x="2114550" y="290830"/>
                    <a:pt x="2332990" y="265430"/>
                    <a:pt x="2443480" y="245110"/>
                  </a:cubicBezTo>
                  <a:cubicBezTo>
                    <a:pt x="2505710" y="233680"/>
                    <a:pt x="2529840" y="219710"/>
                    <a:pt x="2590800" y="210820"/>
                  </a:cubicBezTo>
                  <a:cubicBezTo>
                    <a:pt x="2687320" y="195580"/>
                    <a:pt x="2879090" y="203200"/>
                    <a:pt x="2970530" y="182880"/>
                  </a:cubicBezTo>
                  <a:cubicBezTo>
                    <a:pt x="3025140" y="170180"/>
                    <a:pt x="3046730" y="146050"/>
                    <a:pt x="3096260" y="133350"/>
                  </a:cubicBezTo>
                  <a:cubicBezTo>
                    <a:pt x="3167380" y="115570"/>
                    <a:pt x="3274060" y="118110"/>
                    <a:pt x="3357880" y="102870"/>
                  </a:cubicBezTo>
                  <a:cubicBezTo>
                    <a:pt x="3435350" y="87630"/>
                    <a:pt x="3498850" y="55880"/>
                    <a:pt x="3582670" y="41910"/>
                  </a:cubicBezTo>
                  <a:cubicBezTo>
                    <a:pt x="3683000" y="24130"/>
                    <a:pt x="3877310" y="0"/>
                    <a:pt x="3923030" y="17780"/>
                  </a:cubicBezTo>
                  <a:cubicBezTo>
                    <a:pt x="3937000" y="22860"/>
                    <a:pt x="3945890" y="34290"/>
                    <a:pt x="3945890" y="41910"/>
                  </a:cubicBezTo>
                  <a:cubicBezTo>
                    <a:pt x="3945890" y="50800"/>
                    <a:pt x="3924300" y="67310"/>
                    <a:pt x="3924300" y="673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195185" y="8722043"/>
            <a:ext cx="111442" cy="108585"/>
            <a:chOff x="0" y="0"/>
            <a:chExt cx="148590" cy="1447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5720" y="45720"/>
              <a:ext cx="50800" cy="50800"/>
            </a:xfrm>
            <a:custGeom>
              <a:avLst/>
              <a:gdLst/>
              <a:ahLst/>
              <a:cxnLst/>
              <a:rect r="r" b="b" t="t" l="l"/>
              <a:pathLst>
                <a:path h="50800" w="50800">
                  <a:moveTo>
                    <a:pt x="50800" y="17780"/>
                  </a:moveTo>
                  <a:cubicBezTo>
                    <a:pt x="29210" y="50800"/>
                    <a:pt x="8890" y="4445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144000" y="4633171"/>
            <a:ext cx="5306021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( 196*768)  * (768 * 3072)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= (196 * 3072)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85614" y="17947"/>
            <a:ext cx="8713573" cy="56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3242">
                <a:solidFill>
                  <a:srgbClr val="000000"/>
                </a:solidFill>
                <a:latin typeface="Canva Sans Bold"/>
              </a:rPr>
              <a:t>FEED FORWARD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356389" y="7423309"/>
            <a:ext cx="10271687" cy="1121412"/>
            <a:chOff x="0" y="0"/>
            <a:chExt cx="13695583" cy="14952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462515" y="0"/>
              <a:ext cx="6233068" cy="1495216"/>
            </a:xfrm>
            <a:custGeom>
              <a:avLst/>
              <a:gdLst/>
              <a:ahLst/>
              <a:cxnLst/>
              <a:rect r="r" b="b" t="t" l="l"/>
              <a:pathLst>
                <a:path h="1495216" w="6233068">
                  <a:moveTo>
                    <a:pt x="0" y="0"/>
                  </a:moveTo>
                  <a:lnTo>
                    <a:pt x="6233068" y="0"/>
                  </a:lnTo>
                  <a:lnTo>
                    <a:pt x="6233068" y="1495216"/>
                  </a:lnTo>
                  <a:lnTo>
                    <a:pt x="0" y="1495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0" y="476035"/>
              <a:ext cx="8232963" cy="495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6"/>
                </a:lnSpc>
                <a:spcBef>
                  <a:spcPct val="0"/>
                </a:spcBef>
              </a:pPr>
              <a:r>
                <a:rPr lang="en-US" sz="2240">
                  <a:solidFill>
                    <a:srgbClr val="000000"/>
                  </a:solidFill>
                  <a:latin typeface="Canva Sans"/>
                </a:rPr>
                <a:t>GELU = Gaussian Error Linear Unit =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98651" y="3498611"/>
            <a:ext cx="1265027" cy="498122"/>
            <a:chOff x="0" y="0"/>
            <a:chExt cx="333176" cy="1311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3176" cy="131193"/>
            </a:xfrm>
            <a:custGeom>
              <a:avLst/>
              <a:gdLst/>
              <a:ahLst/>
              <a:cxnLst/>
              <a:rect r="r" b="b" t="t" l="l"/>
              <a:pathLst>
                <a:path h="131193" w="333176">
                  <a:moveTo>
                    <a:pt x="0" y="0"/>
                  </a:moveTo>
                  <a:lnTo>
                    <a:pt x="333176" y="0"/>
                  </a:lnTo>
                  <a:lnTo>
                    <a:pt x="333176" y="131193"/>
                  </a:lnTo>
                  <a:lnTo>
                    <a:pt x="0" y="131193"/>
                  </a:lnTo>
                  <a:close/>
                </a:path>
              </a:pathLst>
            </a:custGeom>
            <a:solidFill>
              <a:srgbClr val="021E4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333176" cy="102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074559" y="3532330"/>
            <a:ext cx="913209" cy="464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>
                <a:solidFill>
                  <a:srgbClr val="FFFFFF"/>
                </a:solidFill>
                <a:latin typeface="Canva Sans"/>
              </a:rPr>
              <a:t>GELU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0617" y="8989060"/>
            <a:ext cx="22262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( 576 * 64 )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71239" y="8989060"/>
            <a:ext cx="22262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( 576 * 64 )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16384" y="8989060"/>
            <a:ext cx="22262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( 576 * 64 )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40419" y="-4538"/>
            <a:ext cx="10918881" cy="10291538"/>
          </a:xfrm>
          <a:custGeom>
            <a:avLst/>
            <a:gdLst/>
            <a:ahLst/>
            <a:cxnLst/>
            <a:rect r="r" b="b" t="t" l="l"/>
            <a:pathLst>
              <a:path h="10291538" w="10918881">
                <a:moveTo>
                  <a:pt x="0" y="0"/>
                </a:moveTo>
                <a:lnTo>
                  <a:pt x="10918881" y="0"/>
                </a:lnTo>
                <a:lnTo>
                  <a:pt x="10918881" y="10291538"/>
                </a:lnTo>
                <a:lnTo>
                  <a:pt x="0" y="10291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124" t="-14453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5744383" y="7079015"/>
            <a:ext cx="2538951" cy="15991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4984512" y="6143702"/>
            <a:ext cx="3355580" cy="9558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2847441" y="6736037"/>
            <a:ext cx="204805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515632" y="6940565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2" y="0"/>
                </a:lnTo>
                <a:lnTo>
                  <a:pt x="788102" y="528745"/>
                </a:lnTo>
                <a:lnTo>
                  <a:pt x="0" y="5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5951" y="8415286"/>
            <a:ext cx="4508431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 = ( 5 * 96 ) X (96 * 5)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49501" y="8415286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1622" y="8209526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1030483" y="6871651"/>
            <a:ext cx="651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94269" y="7093428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2" y="0"/>
                </a:lnTo>
                <a:lnTo>
                  <a:pt x="788102" y="528745"/>
                </a:lnTo>
                <a:lnTo>
                  <a:pt x="0" y="5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1406" y="7093428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8"/>
                </a:lnTo>
                <a:lnTo>
                  <a:pt x="0" y="84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6536" y="6384499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7659" y="6178739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502" y="7042420"/>
            <a:ext cx="1989635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8320" y="7147361"/>
            <a:ext cx="368137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k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792225" y="6675766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8"/>
                </a:lnTo>
                <a:lnTo>
                  <a:pt x="0" y="84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110280" y="6942027"/>
            <a:ext cx="3844720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96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5081" y="9067066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( 5 * 5 )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99663" y="7519881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( 5 * 5 )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1115569" y="5166503"/>
            <a:ext cx="651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979355" y="5388281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2" y="0"/>
                </a:lnTo>
                <a:lnTo>
                  <a:pt x="788102" y="528745"/>
                </a:lnTo>
                <a:lnTo>
                  <a:pt x="0" y="52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56492" y="5388281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8" y="0"/>
                </a:lnTo>
                <a:lnTo>
                  <a:pt x="1192288" y="847608"/>
                </a:lnTo>
                <a:lnTo>
                  <a:pt x="0" y="84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61622" y="4679351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2745" y="4473591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8588" y="5337273"/>
            <a:ext cx="1989635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3406" y="5442213"/>
            <a:ext cx="368137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99663" y="5120405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Softmax( 5* 5)</a:t>
            </a:r>
          </a:p>
        </p:txBody>
      </p:sp>
      <p:sp>
        <p:nvSpPr>
          <p:cNvPr name="AutoShape 32" id="32"/>
          <p:cNvSpPr/>
          <p:nvPr/>
        </p:nvSpPr>
        <p:spPr>
          <a:xfrm flipH="true">
            <a:off x="5744383" y="4980805"/>
            <a:ext cx="2616396" cy="4025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>
            <a:off x="1030483" y="3387430"/>
            <a:ext cx="6518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894269" y="3609208"/>
            <a:ext cx="788102" cy="528745"/>
          </a:xfrm>
          <a:custGeom>
            <a:avLst/>
            <a:gdLst/>
            <a:ahLst/>
            <a:cxnLst/>
            <a:rect r="r" b="b" t="t" l="l"/>
            <a:pathLst>
              <a:path h="528745" w="788102">
                <a:moveTo>
                  <a:pt x="0" y="0"/>
                </a:moveTo>
                <a:lnTo>
                  <a:pt x="788102" y="0"/>
                </a:lnTo>
                <a:lnTo>
                  <a:pt x="788102" y="528744"/>
                </a:lnTo>
                <a:lnTo>
                  <a:pt x="0" y="52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71406" y="3609208"/>
            <a:ext cx="1192287" cy="847608"/>
          </a:xfrm>
          <a:custGeom>
            <a:avLst/>
            <a:gdLst/>
            <a:ahLst/>
            <a:cxnLst/>
            <a:rect r="r" b="b" t="t" l="l"/>
            <a:pathLst>
              <a:path h="847608" w="1192287">
                <a:moveTo>
                  <a:pt x="0" y="0"/>
                </a:moveTo>
                <a:lnTo>
                  <a:pt x="1192287" y="0"/>
                </a:lnTo>
                <a:lnTo>
                  <a:pt x="1192287" y="847607"/>
                </a:lnTo>
                <a:lnTo>
                  <a:pt x="0" y="8476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276536" y="2900278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QK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7659" y="2694518"/>
            <a:ext cx="2159782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3502" y="3558199"/>
            <a:ext cx="1989635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88320" y="3663140"/>
            <a:ext cx="368137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1988" y="3202683"/>
            <a:ext cx="975059" cy="4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 Bold"/>
              </a:rPr>
              <a:t>* V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049518" y="3202683"/>
            <a:ext cx="4508431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 = (5*5)X(5*96)    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48081" y="3838137"/>
            <a:ext cx="2159782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( 5* 96)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0826" y="1770503"/>
            <a:ext cx="6279593" cy="90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4"/>
              </a:lnSpc>
            </a:pPr>
            <a:r>
              <a:rPr lang="en-US" sz="2581">
                <a:solidFill>
                  <a:srgbClr val="000000"/>
                </a:solidFill>
                <a:latin typeface="Canva Sans"/>
              </a:rPr>
              <a:t>Cocatinating 8 attention head values horizontally we get(5 * 768)</a:t>
            </a:r>
            <a:r>
              <a:rPr lang="en-US" sz="2581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581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AutoShape 44" id="44"/>
          <p:cNvSpPr/>
          <p:nvPr/>
        </p:nvSpPr>
        <p:spPr>
          <a:xfrm flipH="true" flipV="true">
            <a:off x="4455304" y="620528"/>
            <a:ext cx="6310236" cy="9407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5" id="45"/>
          <p:cNvSpPr txBox="true"/>
          <p:nvPr/>
        </p:nvSpPr>
        <p:spPr>
          <a:xfrm rot="0">
            <a:off x="51034" y="357620"/>
            <a:ext cx="4404269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( 5* 768)  * ( 768 * 768 )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83829" y="897371"/>
            <a:ext cx="2670395" cy="58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2"/>
              </a:lnSpc>
            </a:pPr>
            <a:r>
              <a:rPr lang="en-US" sz="3358">
                <a:solidFill>
                  <a:srgbClr val="000000"/>
                </a:solidFill>
                <a:latin typeface="Canva Sans Bold"/>
              </a:rPr>
              <a:t>= ( 5*768)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03443" y="8825264"/>
            <a:ext cx="2159782" cy="9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( 20 * 96)</a:t>
            </a:r>
          </a:p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Query </a:t>
            </a:r>
          </a:p>
        </p:txBody>
      </p:sp>
      <p:sp>
        <p:nvSpPr>
          <p:cNvPr name="AutoShape 48" id="48"/>
          <p:cNvSpPr/>
          <p:nvPr/>
        </p:nvSpPr>
        <p:spPr>
          <a:xfrm flipH="true">
            <a:off x="4507863" y="3795560"/>
            <a:ext cx="3774188" cy="3054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9" id="49"/>
          <p:cNvSpPr txBox="true"/>
          <p:nvPr/>
        </p:nvSpPr>
        <p:spPr>
          <a:xfrm rot="0">
            <a:off x="7630617" y="333065"/>
            <a:ext cx="8713573" cy="56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3242">
                <a:solidFill>
                  <a:srgbClr val="000000"/>
                </a:solidFill>
                <a:latin typeface="Canva Sans Bold"/>
              </a:rPr>
              <a:t>SELF ATTENTION (TEXT)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042411" y="8870316"/>
            <a:ext cx="2159782" cy="9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( 20 * 96) </a:t>
            </a:r>
          </a:p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Key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424120" y="8870316"/>
            <a:ext cx="2159782" cy="94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( 20 * 96) </a:t>
            </a:r>
          </a:p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Valu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67550" y="6077542"/>
            <a:ext cx="3844720" cy="468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3"/>
              </a:lnSpc>
            </a:pPr>
            <a:r>
              <a:rPr lang="en-US" sz="2716">
                <a:solidFill>
                  <a:srgbClr val="000000"/>
                </a:solidFill>
                <a:latin typeface="Canva Sans"/>
              </a:rPr>
              <a:t>= ( 5 * 5 )</a:t>
            </a:r>
          </a:p>
        </p:txBody>
      </p:sp>
      <p:sp>
        <p:nvSpPr>
          <p:cNvPr name="AutoShape 53" id="53"/>
          <p:cNvSpPr/>
          <p:nvPr/>
        </p:nvSpPr>
        <p:spPr>
          <a:xfrm flipH="true" flipV="true">
            <a:off x="6340419" y="2251555"/>
            <a:ext cx="4430820" cy="4239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DAF6KJomaAY</dc:identifier>
  <dcterms:modified xsi:type="dcterms:W3CDTF">2011-08-01T06:04:30Z</dcterms:modified>
  <cp:revision>1</cp:revision>
  <dc:title>Visual question answering with multimodal transformers</dc:title>
</cp:coreProperties>
</file>